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4"/>
  </p:notesMasterIdLst>
  <p:sldIdLst>
    <p:sldId id="292" r:id="rId3"/>
    <p:sldId id="293" r:id="rId4"/>
    <p:sldId id="295" r:id="rId5"/>
    <p:sldId id="297" r:id="rId6"/>
    <p:sldId id="305" r:id="rId7"/>
    <p:sldId id="306" r:id="rId8"/>
    <p:sldId id="307" r:id="rId9"/>
    <p:sldId id="308" r:id="rId10"/>
    <p:sldId id="309" r:id="rId11"/>
    <p:sldId id="301" r:id="rId12"/>
    <p:sldId id="300" r:id="rId1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5"/>
      <p:bold r:id="rId16"/>
      <p:italic r:id="rId17"/>
      <p:boldItalic r:id="rId18"/>
    </p:embeddedFon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63A1"/>
    <a:srgbClr val="FFC94D"/>
    <a:srgbClr val="FF5959"/>
    <a:srgbClr val="F79256"/>
    <a:srgbClr val="46CA8D"/>
    <a:srgbClr val="CDCDCF"/>
    <a:srgbClr val="4ACB8D"/>
    <a:srgbClr val="D6F693"/>
    <a:srgbClr val="F16E80"/>
    <a:srgbClr val="FEF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EAF669-C1B1-48FD-8183-F4D42A09E424}">
  <a:tblStyle styleId="{63EAF669-C1B1-48FD-8183-F4D42A09E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32" autoAdjust="0"/>
    <p:restoredTop sz="94660"/>
  </p:normalViewPr>
  <p:slideViewPr>
    <p:cSldViewPr snapToGrid="0">
      <p:cViewPr>
        <p:scale>
          <a:sx n="125" d="100"/>
          <a:sy n="125" d="100"/>
        </p:scale>
        <p:origin x="184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57200" y="411475"/>
            <a:ext cx="82296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5841300" y="1167850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m.com.br/app/noticia/opiniao/2021/09/24/interna_opiniao,1308539/burnout-o-desafio-corporativo-pos-pandemia.shtml" TargetMode="External"/><Relationship Id="rId3" Type="http://schemas.openxmlformats.org/officeDocument/2006/relationships/hyperlink" Target="https://tedxsaopaulo.com.br/por-que-inserir-o-jovem-no-mercado-de-trabalho/" TargetMode="External"/><Relationship Id="rId7" Type="http://schemas.openxmlformats.org/officeDocument/2006/relationships/hyperlink" Target="https://lifestyle.r7.com/patricia-lages/analise-falta-de-tempo-virou-virtude-05092021" TargetMode="External"/><Relationship Id="rId2" Type="http://schemas.openxmlformats.org/officeDocument/2006/relationships/hyperlink" Target="https://br.freepik.com/fotos-gratis/retrato-de-uma-jovem-bonita-em-pe-na-parede-cinza_13813927.htm#page=1&amp;query=jovem&amp;position=1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br.freepik.com/vetores-gratis/conceito-de-gerenciamento-de-tempo-para-a-pagina-de-destino_4794139.htm#page=1&amp;query=tempo&amp;position=13" TargetMode="External"/><Relationship Id="rId5" Type="http://schemas.openxmlformats.org/officeDocument/2006/relationships/hyperlink" Target="https://br.freepik.com/vetores-gratis/conceito-de-gerenciamento-de-tempo-de-design-plano_11906892.htm#page=2&amp;query=tempo&amp;position=3" TargetMode="External"/><Relationship Id="rId10" Type="http://schemas.openxmlformats.org/officeDocument/2006/relationships/hyperlink" Target="https://www.consumidormoderno.com.br/2020/05/11/nocao-tempo-afetada-pandemia-coronavirus/" TargetMode="External"/><Relationship Id="rId4" Type="http://schemas.openxmlformats.org/officeDocument/2006/relationships/hyperlink" Target="https://slidesgo.com/pt/tema/infograficos-de-uso-do-tempo#search-tempo&amp;position-7&amp;results-18" TargetMode="External"/><Relationship Id="rId9" Type="http://schemas.openxmlformats.org/officeDocument/2006/relationships/hyperlink" Target="https://vejario.abril.com.br/blog/gilberto-ururahy/cansaco-home-office-explosao-burnou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gNtIb0ChdJ2fpL76LTYGqk/Wireframe-SPRINT-1?node-id=2%3A204" TargetMode="External"/><Relationship Id="rId2" Type="http://schemas.openxmlformats.org/officeDocument/2006/relationships/hyperlink" Target="https://github.com/ICEI-PUC-Minas-PPLCC-TI/Timebox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ICEI-PUC-Minas-PPLCC-TI/Timebox/projects/1" TargetMode="External"/><Relationship Id="rId4" Type="http://schemas.openxmlformats.org/officeDocument/2006/relationships/hyperlink" Target="https://www.figma.com/file/qplVlOZw3bnBCfI3p4B1Fc/Timebo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user-images.githubusercontent.com/89612369/145914699-48d78998-38fe-4028-83aa-92058b45457d.png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A08A5-BCA3-4C94-B231-A0FC2C65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85940"/>
            <a:ext cx="5118009" cy="655781"/>
          </a:xfrm>
        </p:spPr>
        <p:txBody>
          <a:bodyPr/>
          <a:lstStyle/>
          <a:p>
            <a:r>
              <a:rPr lang="pt-BR" sz="2400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Administração do Tempo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008B65-AFB7-44FD-928A-7DD1D159F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505968"/>
            <a:ext cx="4131564" cy="413156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BAAF8B-1A47-4D69-83B5-E3E24BB1BF51}"/>
              </a:ext>
            </a:extLst>
          </p:cNvPr>
          <p:cNvSpPr txBox="1"/>
          <p:nvPr/>
        </p:nvSpPr>
        <p:spPr>
          <a:xfrm>
            <a:off x="5587954" y="3272724"/>
            <a:ext cx="3346704" cy="70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Edmar de Oliveira 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Thais Andreatta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A80C6DB-2878-4196-816A-3D091F52F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069" y="2175515"/>
            <a:ext cx="3353870" cy="9013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7588BD-ECD0-4624-8F41-419DE1BF9D80}"/>
              </a:ext>
            </a:extLst>
          </p:cNvPr>
          <p:cNvSpPr txBox="1"/>
          <p:nvPr/>
        </p:nvSpPr>
        <p:spPr>
          <a:xfrm>
            <a:off x="8810265" y="485394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9259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5">
            <a:extLst>
              <a:ext uri="{FF2B5EF4-FFF2-40B4-BE49-F238E27FC236}">
                <a16:creationId xmlns:a16="http://schemas.microsoft.com/office/drawing/2014/main" id="{EA196C1A-F899-4E75-A9CC-6B233975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1475"/>
            <a:ext cx="8229600" cy="379200"/>
          </a:xfrm>
        </p:spPr>
        <p:txBody>
          <a:bodyPr/>
          <a:lstStyle/>
          <a:p>
            <a:pPr algn="l"/>
            <a:r>
              <a:rPr lang="pt-BR" sz="3600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Referências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30BEC13-F6A0-4AF6-B314-68E5C86D16B5}"/>
              </a:ext>
            </a:extLst>
          </p:cNvPr>
          <p:cNvSpPr txBox="1"/>
          <p:nvPr/>
        </p:nvSpPr>
        <p:spPr>
          <a:xfrm>
            <a:off x="246743" y="919475"/>
            <a:ext cx="8650514" cy="4626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https://br.freepik.com/fotos-gratis/retrato-de-uma-jovem-bonita-em-pe-na-parede-cinza_13813927.htm#page=1&amp;query=jovem&amp;position=1</a:t>
            </a:r>
            <a:endParaRPr lang="pt-BR" dirty="0">
              <a:solidFill>
                <a:srgbClr val="3D63A1"/>
              </a:solidFill>
              <a:effectLst/>
              <a:latin typeface="Fira Sans Extra Condensed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https://tedxsaopaulo.com.br/por-que-inserir-o-jovem-no-mercado-de-trabalho/</a:t>
            </a:r>
            <a:endParaRPr lang="pt-BR" dirty="0">
              <a:solidFill>
                <a:srgbClr val="3D63A1"/>
              </a:solidFill>
              <a:effectLst/>
              <a:latin typeface="Fira Sans Extra Condensed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https://slidesgo.com/pt/tema/infograficos-de-uso-do-tempo#search-tempo&amp;position-7&amp;results-18</a:t>
            </a:r>
            <a:endParaRPr lang="pt-BR" dirty="0">
              <a:solidFill>
                <a:srgbClr val="3D63A1"/>
              </a:solidFill>
              <a:effectLst/>
              <a:latin typeface="Fira Sans Extra Condensed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https://br.freepik.com/vetores-gratis/conceito-de-gerenciamento-de-tempo-de-design-plano_11906892.htm#page=2&amp;query=tempo&amp;position=3</a:t>
            </a:r>
            <a:endParaRPr lang="pt-BR" dirty="0">
              <a:solidFill>
                <a:srgbClr val="3D63A1"/>
              </a:solidFill>
              <a:effectLst/>
              <a:latin typeface="Fira Sans Extra Condensed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u="sng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https://br.freepik.com/vetores-gratis/conceito-de-gerenciamento-de-tempo-para-a-pagina-de-destino_4794139.htm#page=1&amp;query=tempo&amp;position=13</a:t>
            </a:r>
            <a:r>
              <a:rPr lang="pt-BR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https://lifestyle.r7.com/patricia-lages/analise-falta-de-tempo-virou-virtude-05092021</a:t>
            </a:r>
            <a:endParaRPr lang="pt-BR" dirty="0">
              <a:solidFill>
                <a:srgbClr val="3D63A1"/>
              </a:solidFill>
              <a:latin typeface="Fira Sans Extra Condensed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https://www.em.com.br/app/noticia/opiniao/2021/09/24/interna_opiniao,1308539/burnout-o-desafio-corporativo-pos-pandemia.shtml</a:t>
            </a:r>
            <a:endParaRPr lang="pt-BR" dirty="0">
              <a:solidFill>
                <a:srgbClr val="3D63A1"/>
              </a:solidFill>
              <a:effectLst/>
              <a:latin typeface="Fira Sans Extra Condensed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https://vejario.abril.com.br/blog/gilberto-ururahy/cansaco-home-office-explosao-burnout/</a:t>
            </a:r>
            <a:endParaRPr lang="pt-BR" dirty="0">
              <a:solidFill>
                <a:srgbClr val="3D63A1"/>
              </a:solidFill>
              <a:latin typeface="Fira Sans Extra Condensed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https://www.consumidormoderno.com.br/2020/05/11/nocao-tempo-afetada-pandemia-coronavirus/</a:t>
            </a:r>
            <a:r>
              <a:rPr lang="pt-BR" dirty="0">
                <a:solidFill>
                  <a:srgbClr val="3D63A1"/>
                </a:solidFill>
                <a:effectLst/>
                <a:latin typeface="Fira Sans Extra Condensed" panose="020B050305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Fira Sans Extra Condensed" panose="020B050305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>
              <a:latin typeface="Fira Sans Extra Condensed" panose="020B05030500000200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0B7277F-2BEA-486F-A9C1-601543124738}"/>
              </a:ext>
            </a:extLst>
          </p:cNvPr>
          <p:cNvSpPr txBox="1"/>
          <p:nvPr/>
        </p:nvSpPr>
        <p:spPr>
          <a:xfrm>
            <a:off x="8810265" y="485394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4730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EA68B57-4994-49A6-9E26-A2507E18C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6F4E55-AC3B-4822-8B54-E7EF7E474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143" y="324390"/>
            <a:ext cx="3519714" cy="379200"/>
          </a:xfrm>
        </p:spPr>
        <p:txBody>
          <a:bodyPr/>
          <a:lstStyle/>
          <a:p>
            <a:r>
              <a:rPr lang="pt-BR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Fim da apresentação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BD2980-1240-414F-BA0D-45FEDFCDB4E5}"/>
              </a:ext>
            </a:extLst>
          </p:cNvPr>
          <p:cNvSpPr txBox="1"/>
          <p:nvPr/>
        </p:nvSpPr>
        <p:spPr>
          <a:xfrm>
            <a:off x="8810265" y="485394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5661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A8A7453-7166-4427-A7D3-287AC5B0B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57"/>
          <a:stretch/>
        </p:blipFill>
        <p:spPr>
          <a:xfrm>
            <a:off x="5261429" y="1848266"/>
            <a:ext cx="3425371" cy="3091175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7C71D5D-A383-4292-9298-46EA8FE2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442985"/>
            <a:ext cx="8229600" cy="379200"/>
          </a:xfrm>
        </p:spPr>
        <p:txBody>
          <a:bodyPr/>
          <a:lstStyle/>
          <a:p>
            <a:pPr algn="l"/>
            <a:r>
              <a:rPr lang="pt-BR" sz="3600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Problema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DDC30BD-91B6-4641-8194-C5821112DFE0}"/>
              </a:ext>
            </a:extLst>
          </p:cNvPr>
          <p:cNvSpPr txBox="1"/>
          <p:nvPr/>
        </p:nvSpPr>
        <p:spPr>
          <a:xfrm>
            <a:off x="681790" y="1290612"/>
            <a:ext cx="76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r>
              <a:rPr lang="pt-BR" sz="2400" dirty="0">
                <a:latin typeface="Fira Sans Extra Condensed" panose="020B0503050000020004" pitchFamily="34" charset="0"/>
              </a:rPr>
              <a:t> </a:t>
            </a: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endParaRPr lang="pt-BR" sz="2400" dirty="0">
              <a:latin typeface="Fira Sans Extra Condensed" panose="020B0503050000020004" pitchFamily="34" charset="0"/>
            </a:endParaRP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r>
              <a:rPr lang="pt-BR" sz="2400" dirty="0">
                <a:latin typeface="Fira Sans Extra Condensed" panose="020B0503050000020004" pitchFamily="34" charset="0"/>
              </a:rPr>
              <a:t> </a:t>
            </a:r>
          </a:p>
          <a:p>
            <a:pPr>
              <a:buClr>
                <a:srgbClr val="FFC94D"/>
              </a:buClr>
              <a:buSzPct val="250000"/>
            </a:pPr>
            <a:br>
              <a:rPr lang="pt-BR" sz="2400" dirty="0">
                <a:latin typeface="Fira Sans Extra Condensed" panose="020B0503050000020004" pitchFamily="34" charset="0"/>
              </a:rPr>
            </a:br>
            <a:endParaRPr lang="pt-BR" sz="2400" dirty="0">
              <a:latin typeface="Fira Sans Extra Condensed" panose="020B05030500000200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2D82FB-A7C4-4A6D-94E2-85D243354AB3}"/>
              </a:ext>
            </a:extLst>
          </p:cNvPr>
          <p:cNvSpPr txBox="1"/>
          <p:nvPr/>
        </p:nvSpPr>
        <p:spPr>
          <a:xfrm>
            <a:off x="1062789" y="1158678"/>
            <a:ext cx="4572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Dificuldade em conseguir organizar o próprio tempo</a:t>
            </a:r>
          </a:p>
          <a:p>
            <a:pPr algn="l"/>
            <a:endParaRPr lang="pt-BR" sz="1600" dirty="0">
              <a:solidFill>
                <a:srgbClr val="24292F"/>
              </a:solidFill>
              <a:latin typeface="Fira Sans Extra Condensed" panose="020B0503050000020004" pitchFamily="34" charset="0"/>
            </a:endParaRPr>
          </a:p>
          <a:p>
            <a:pPr algn="l"/>
            <a:endParaRPr lang="pt-BR" sz="1600" b="0" i="0" dirty="0">
              <a:solidFill>
                <a:srgbClr val="24292F"/>
              </a:solidFill>
              <a:effectLst/>
              <a:latin typeface="Fira Sans Extra Condensed" panose="020B0503050000020004" pitchFamily="34" charset="0"/>
            </a:endParaRPr>
          </a:p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Dificuldade em se lembrar de todas as tarefas diárias</a:t>
            </a:r>
          </a:p>
          <a:p>
            <a:pPr algn="l"/>
            <a:endParaRPr lang="pt-BR" sz="1600" dirty="0">
              <a:solidFill>
                <a:srgbClr val="24292F"/>
              </a:solidFill>
              <a:latin typeface="Fira Sans Extra Condensed" panose="020B0503050000020004" pitchFamily="34" charset="0"/>
            </a:endParaRPr>
          </a:p>
          <a:p>
            <a:pPr algn="l"/>
            <a:endParaRPr lang="pt-BR" sz="1600" b="0" i="0" dirty="0">
              <a:solidFill>
                <a:srgbClr val="24292F"/>
              </a:solidFill>
              <a:effectLst/>
              <a:latin typeface="Fira Sans Extra Condensed" panose="020B0503050000020004" pitchFamily="34" charset="0"/>
            </a:endParaRPr>
          </a:p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Sensação de falta de tempo</a:t>
            </a:r>
            <a:endParaRPr lang="pt-BR" sz="1600" dirty="0">
              <a:solidFill>
                <a:srgbClr val="24292F"/>
              </a:solidFill>
              <a:latin typeface="Fira Sans Extra Condensed" panose="020B0503050000020004" pitchFamily="34" charset="0"/>
            </a:endParaRPr>
          </a:p>
          <a:p>
            <a:pPr algn="l"/>
            <a:endParaRPr lang="pt-BR" sz="1600" b="0" i="0" dirty="0">
              <a:solidFill>
                <a:srgbClr val="24292F"/>
              </a:solidFill>
              <a:effectLst/>
              <a:latin typeface="Fira Sans Extra Condensed" panose="020B0503050000020004" pitchFamily="34" charset="0"/>
            </a:endParaRPr>
          </a:p>
          <a:p>
            <a:pPr algn="l"/>
            <a:endParaRPr lang="pt-BR" sz="1600" b="0" i="0" dirty="0">
              <a:solidFill>
                <a:srgbClr val="24292F"/>
              </a:solidFill>
              <a:effectLst/>
              <a:latin typeface="Fira Sans Extra Condensed" panose="020B0503050000020004" pitchFamily="34" charset="0"/>
            </a:endParaRPr>
          </a:p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Exclusão de rotinas de saúde e bem-estar</a:t>
            </a:r>
          </a:p>
          <a:p>
            <a:pPr>
              <a:buClr>
                <a:srgbClr val="FFC94D"/>
              </a:buClr>
              <a:buSzPct val="250000"/>
            </a:pPr>
            <a:endParaRPr lang="pt-BR" sz="2400" dirty="0">
              <a:latin typeface="Fira Sans Extra Condensed" panose="020B05030500000200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B47B51-AC6D-40A6-8BE3-EAA936044440}"/>
              </a:ext>
            </a:extLst>
          </p:cNvPr>
          <p:cNvSpPr txBox="1"/>
          <p:nvPr/>
        </p:nvSpPr>
        <p:spPr>
          <a:xfrm>
            <a:off x="707625" y="2682172"/>
            <a:ext cx="76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r>
              <a:rPr lang="pt-BR" sz="2400" dirty="0">
                <a:latin typeface="Fira Sans Extra Condensed" panose="020B0503050000020004" pitchFamily="34" charset="0"/>
              </a:rPr>
              <a:t> </a:t>
            </a: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endParaRPr lang="pt-BR" sz="2400" dirty="0">
              <a:latin typeface="Fira Sans Extra Condensed" panose="020B0503050000020004" pitchFamily="34" charset="0"/>
            </a:endParaRP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r>
              <a:rPr lang="pt-BR" sz="2400" dirty="0">
                <a:latin typeface="Fira Sans Extra Condensed" panose="020B0503050000020004" pitchFamily="34" charset="0"/>
              </a:rPr>
              <a:t> </a:t>
            </a:r>
          </a:p>
          <a:p>
            <a:pPr>
              <a:buClr>
                <a:srgbClr val="FFC94D"/>
              </a:buClr>
              <a:buSzPct val="250000"/>
            </a:pPr>
            <a:br>
              <a:rPr lang="pt-BR" sz="2400" dirty="0">
                <a:latin typeface="Fira Sans Extra Condensed" panose="020B0503050000020004" pitchFamily="34" charset="0"/>
              </a:rPr>
            </a:br>
            <a:endParaRPr lang="pt-BR" sz="2400" dirty="0">
              <a:latin typeface="Fira Sans Extra Condensed" panose="020B05030500000200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E2EAA7-8786-4C2D-A302-B14A675C0FD3}"/>
              </a:ext>
            </a:extLst>
          </p:cNvPr>
          <p:cNvSpPr txBox="1"/>
          <p:nvPr/>
        </p:nvSpPr>
        <p:spPr>
          <a:xfrm>
            <a:off x="8810265" y="485394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791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70417D1-4B6E-4454-B752-6718CEBE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2" y="1173203"/>
            <a:ext cx="2423594" cy="27211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65DE69-5DAF-419A-AED0-D4F1F1F4F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584" y="1173203"/>
            <a:ext cx="2029328" cy="23774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C486B9-8622-4324-A66C-5E7C0BC43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360" y="1173203"/>
            <a:ext cx="2150382" cy="29646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2391916-35C0-48FB-BBE2-96DCBA190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736" y="1173203"/>
            <a:ext cx="2003854" cy="27970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ítulo 5">
            <a:extLst>
              <a:ext uri="{FF2B5EF4-FFF2-40B4-BE49-F238E27FC236}">
                <a16:creationId xmlns:a16="http://schemas.microsoft.com/office/drawing/2014/main" id="{51DEC4F4-2BCD-4405-9647-D012A3C7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442985"/>
            <a:ext cx="8229600" cy="379200"/>
          </a:xfrm>
        </p:spPr>
        <p:txBody>
          <a:bodyPr/>
          <a:lstStyle/>
          <a:p>
            <a:pPr algn="l"/>
            <a:r>
              <a:rPr lang="pt-BR" sz="3600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Problema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9A4D8B8-E2C0-43F7-9974-20B47EAE19CF}"/>
              </a:ext>
            </a:extLst>
          </p:cNvPr>
          <p:cNvSpPr txBox="1"/>
          <p:nvPr/>
        </p:nvSpPr>
        <p:spPr>
          <a:xfrm>
            <a:off x="1903684" y="4636935"/>
            <a:ext cx="5704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Fira Sans Extra Condensed" panose="020B0503050000020004" pitchFamily="34" charset="0"/>
              </a:rPr>
              <a:t>Figura 1 – </a:t>
            </a:r>
            <a:r>
              <a:rPr lang="pt-BR" dirty="0">
                <a:latin typeface="Fira Sans Extra Condensed" panose="020B0503050000020004" pitchFamily="34" charset="0"/>
              </a:rPr>
              <a:t>Exemplos de notícias relacionadas ao tema do projeto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07B535-8DB4-45F0-831A-C95EFE3119AC}"/>
              </a:ext>
            </a:extLst>
          </p:cNvPr>
          <p:cNvSpPr txBox="1"/>
          <p:nvPr/>
        </p:nvSpPr>
        <p:spPr>
          <a:xfrm>
            <a:off x="8810265" y="485394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7822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5">
            <a:extLst>
              <a:ext uri="{FF2B5EF4-FFF2-40B4-BE49-F238E27FC236}">
                <a16:creationId xmlns:a16="http://schemas.microsoft.com/office/drawing/2014/main" id="{EA196C1A-F899-4E75-A9CC-6B233975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1475"/>
            <a:ext cx="8229600" cy="379200"/>
          </a:xfrm>
        </p:spPr>
        <p:txBody>
          <a:bodyPr/>
          <a:lstStyle/>
          <a:p>
            <a:pPr algn="l"/>
            <a:r>
              <a:rPr lang="pt-BR" sz="3600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Resolução do Problema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B2EF4F-7A9B-4331-AD1D-ABAD2DA168DA}"/>
              </a:ext>
            </a:extLst>
          </p:cNvPr>
          <p:cNvSpPr txBox="1"/>
          <p:nvPr/>
        </p:nvSpPr>
        <p:spPr>
          <a:xfrm>
            <a:off x="681790" y="1290612"/>
            <a:ext cx="7947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r>
              <a:rPr lang="pt-BR" sz="2400" dirty="0">
                <a:latin typeface="Fira Sans Extra Condensed" panose="020B0503050000020004" pitchFamily="34" charset="0"/>
              </a:rPr>
              <a:t> </a:t>
            </a: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endParaRPr lang="pt-BR" sz="2400" dirty="0">
              <a:latin typeface="Fira Sans Extra Condensed" panose="020B0503050000020004" pitchFamily="34" charset="0"/>
            </a:endParaRP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endParaRPr lang="pt-BR" sz="2400" dirty="0">
              <a:latin typeface="Fira Sans Extra Condensed" panose="020B0503050000020004" pitchFamily="34" charset="0"/>
            </a:endParaRP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r>
              <a:rPr lang="pt-BR" sz="2400" dirty="0">
                <a:latin typeface="Fira Sans Extra Condensed" panose="020B0503050000020004" pitchFamily="34" charset="0"/>
              </a:rPr>
              <a:t> </a:t>
            </a: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endParaRPr lang="pt-BR" sz="2400" dirty="0">
              <a:latin typeface="Fira Sans Extra Condensed" panose="020B0503050000020004" pitchFamily="34" charset="0"/>
            </a:endParaRP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endParaRPr lang="pt-BR" sz="2400" dirty="0">
              <a:latin typeface="Fira Sans Extra Condensed" panose="020B0503050000020004" pitchFamily="34" charset="0"/>
            </a:endParaRPr>
          </a:p>
          <a:p>
            <a:pPr marL="342900" indent="-342900">
              <a:buClr>
                <a:srgbClr val="FFC94D"/>
              </a:buClr>
              <a:buSzPct val="250000"/>
              <a:buFont typeface="Arial" panose="020B0604020202020204" pitchFamily="34" charset="0"/>
              <a:buChar char="•"/>
            </a:pPr>
            <a:r>
              <a:rPr lang="pt-BR" sz="2400" dirty="0">
                <a:latin typeface="Fira Sans Extra Condensed" panose="020B0503050000020004" pitchFamily="34" charset="0"/>
              </a:rPr>
              <a:t> </a:t>
            </a:r>
          </a:p>
          <a:p>
            <a:pPr>
              <a:buClr>
                <a:srgbClr val="FFC94D"/>
              </a:buClr>
              <a:buSzPct val="250000"/>
            </a:pPr>
            <a:br>
              <a:rPr lang="pt-BR" sz="2400" dirty="0">
                <a:latin typeface="Fira Sans Extra Condensed" panose="020B0503050000020004" pitchFamily="34" charset="0"/>
              </a:rPr>
            </a:br>
            <a:endParaRPr lang="pt-BR" sz="2400" dirty="0">
              <a:latin typeface="Fira Sans Extra Condensed" panose="020B05030500000200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15BF32-2DD3-4E94-95E2-78019F46DAB1}"/>
              </a:ext>
            </a:extLst>
          </p:cNvPr>
          <p:cNvSpPr txBox="1"/>
          <p:nvPr/>
        </p:nvSpPr>
        <p:spPr>
          <a:xfrm>
            <a:off x="1105787" y="1175232"/>
            <a:ext cx="36044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C94D"/>
              </a:buClr>
              <a:buSzPct val="250000"/>
            </a:pPr>
            <a:r>
              <a:rPr lang="pt-BR" sz="2000" dirty="0">
                <a:latin typeface="Fira Sans Extra Condensed" panose="020B0503050000020004" pitchFamily="34" charset="0"/>
              </a:rPr>
              <a:t>Plataforma web</a:t>
            </a:r>
          </a:p>
          <a:p>
            <a:pPr>
              <a:buClr>
                <a:srgbClr val="FFC94D"/>
              </a:buClr>
              <a:buSzPct val="250000"/>
            </a:pPr>
            <a:endParaRPr lang="pt-BR" sz="2000" dirty="0">
              <a:latin typeface="Fira Sans Extra Condensed" panose="020B0503050000020004" pitchFamily="34" charset="0"/>
            </a:endParaRPr>
          </a:p>
          <a:p>
            <a:pPr>
              <a:buClr>
                <a:srgbClr val="FFC94D"/>
              </a:buClr>
              <a:buSzPct val="250000"/>
            </a:pPr>
            <a:endParaRPr lang="pt-BR" sz="2000" dirty="0">
              <a:latin typeface="Fira Sans Extra Condensed" panose="020B0503050000020004" pitchFamily="34" charset="0"/>
            </a:endParaRPr>
          </a:p>
          <a:p>
            <a:pPr>
              <a:buClr>
                <a:srgbClr val="FFC94D"/>
              </a:buClr>
              <a:buSzPct val="250000"/>
            </a:pPr>
            <a:r>
              <a:rPr lang="pt-BR" sz="2000" dirty="0">
                <a:latin typeface="Fira Sans Extra Condensed" panose="020B0503050000020004" pitchFamily="34" charset="0"/>
              </a:rPr>
              <a:t>Meta: ajudar os usuários a administrarem melhor seu tempo</a:t>
            </a:r>
          </a:p>
          <a:p>
            <a:pPr>
              <a:buClr>
                <a:srgbClr val="FFC94D"/>
              </a:buClr>
              <a:buSzPct val="250000"/>
            </a:pPr>
            <a:endParaRPr lang="pt-BR" sz="2000" dirty="0">
              <a:latin typeface="Fira Sans Extra Condensed" panose="020B0503050000020004" pitchFamily="34" charset="0"/>
            </a:endParaRPr>
          </a:p>
          <a:p>
            <a:pPr>
              <a:buClr>
                <a:srgbClr val="FFC94D"/>
              </a:buClr>
              <a:buSzPct val="250000"/>
            </a:pPr>
            <a:endParaRPr lang="pt-BR" sz="2000" dirty="0">
              <a:latin typeface="Fira Sans Extra Condensed" panose="020B0503050000020004" pitchFamily="34" charset="0"/>
            </a:endParaRPr>
          </a:p>
          <a:p>
            <a:pPr>
              <a:buClr>
                <a:srgbClr val="FFC94D"/>
              </a:buClr>
              <a:buSzPct val="250000"/>
            </a:pPr>
            <a:r>
              <a:rPr lang="pt-BR" sz="2000" dirty="0">
                <a:latin typeface="Fira Sans Extra Condensed" panose="020B0503050000020004" pitchFamily="34" charset="0"/>
              </a:rPr>
              <a:t>Site intuitivo e conteúdo personalizável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978A608-0A32-4085-8DE8-8313B62ED070}"/>
              </a:ext>
            </a:extLst>
          </p:cNvPr>
          <p:cNvSpPr txBox="1"/>
          <p:nvPr/>
        </p:nvSpPr>
        <p:spPr>
          <a:xfrm>
            <a:off x="5121765" y="3630092"/>
            <a:ext cx="3719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Fira Sans Extra Condensed" panose="020B0503050000020004" pitchFamily="34" charset="0"/>
              </a:rPr>
              <a:t>Figura 2 – </a:t>
            </a:r>
            <a:r>
              <a:rPr lang="pt-BR" sz="1200" dirty="0">
                <a:latin typeface="Fira Sans Extra Condensed" panose="020B0503050000020004" pitchFamily="34" charset="0"/>
              </a:rPr>
              <a:t>Exemplo do </a:t>
            </a:r>
            <a:r>
              <a:rPr lang="pt-BR" sz="1200" dirty="0" err="1">
                <a:latin typeface="Fira Sans Extra Condensed" panose="020B0503050000020004" pitchFamily="34" charset="0"/>
              </a:rPr>
              <a:t>wireframe</a:t>
            </a:r>
            <a:r>
              <a:rPr lang="pt-BR" sz="1200" dirty="0">
                <a:latin typeface="Fira Sans Extra Condensed" panose="020B0503050000020004" pitchFamily="34" charset="0"/>
              </a:rPr>
              <a:t> utilizado no projeto web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F84395C-9B16-4413-9419-EC64BB7A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66" y="1675005"/>
            <a:ext cx="4547448" cy="183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CE338-AA24-4907-8230-525F55A9E687}"/>
              </a:ext>
            </a:extLst>
          </p:cNvPr>
          <p:cNvSpPr txBox="1"/>
          <p:nvPr/>
        </p:nvSpPr>
        <p:spPr>
          <a:xfrm>
            <a:off x="8810265" y="485394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37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7C71D5D-A383-4292-9298-46EA8FE2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442985"/>
            <a:ext cx="8229600" cy="379200"/>
          </a:xfrm>
        </p:spPr>
        <p:txBody>
          <a:bodyPr/>
          <a:lstStyle/>
          <a:p>
            <a:pPr algn="l"/>
            <a:r>
              <a:rPr lang="pt-BR" sz="3600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Metodologia do grupo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6261E27-1B4F-4C21-B29C-85695E9C4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703938"/>
              </p:ext>
            </p:extLst>
          </p:nvPr>
        </p:nvGraphicFramePr>
        <p:xfrm>
          <a:off x="729916" y="1416090"/>
          <a:ext cx="8008555" cy="305163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637435">
                  <a:extLst>
                    <a:ext uri="{9D8B030D-6E8A-4147-A177-3AD203B41FA5}">
                      <a16:colId xmlns:a16="http://schemas.microsoft.com/office/drawing/2014/main" val="3305349375"/>
                    </a:ext>
                  </a:extLst>
                </a:gridCol>
                <a:gridCol w="2030817">
                  <a:extLst>
                    <a:ext uri="{9D8B030D-6E8A-4147-A177-3AD203B41FA5}">
                      <a16:colId xmlns:a16="http://schemas.microsoft.com/office/drawing/2014/main" val="337774084"/>
                    </a:ext>
                  </a:extLst>
                </a:gridCol>
                <a:gridCol w="3340303">
                  <a:extLst>
                    <a:ext uri="{9D8B030D-6E8A-4147-A177-3AD203B41FA5}">
                      <a16:colId xmlns:a16="http://schemas.microsoft.com/office/drawing/2014/main" val="1155164170"/>
                    </a:ext>
                  </a:extLst>
                </a:gridCol>
              </a:tblGrid>
              <a:tr h="359492">
                <a:tc>
                  <a:txBody>
                    <a:bodyPr/>
                    <a:lstStyle/>
                    <a:p>
                      <a:r>
                        <a:rPr lang="pt-BR" sz="1400" b="1" dirty="0">
                          <a:effectLst/>
                        </a:rPr>
                        <a:t>Ambiente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>
                          <a:effectLst/>
                        </a:rPr>
                        <a:t>Plataforma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>
                          <a:effectLst/>
                        </a:rPr>
                        <a:t>Link de Acesso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7703"/>
                  </a:ext>
                </a:extLst>
              </a:tr>
              <a:tr h="59358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effectLst/>
                        </a:rPr>
                        <a:t>Repositório de Código Fonte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effectLst/>
                        </a:rPr>
                        <a:t>GitHub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u="none" strike="noStrike">
                          <a:effectLst/>
                          <a:hlinkClick r:id="rId2"/>
                        </a:rPr>
                        <a:t>https://github.com/ICEI-PUC-Minas-PPLCC-TI/Timebox</a:t>
                      </a:r>
                      <a:endParaRPr lang="pt-BR" sz="1400"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88683"/>
                  </a:ext>
                </a:extLst>
              </a:tr>
              <a:tr h="82766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effectLst/>
                        </a:rPr>
                        <a:t>Projeto de Interface e </a:t>
                      </a:r>
                      <a:r>
                        <a:rPr lang="pt-BR" sz="1400" dirty="0" err="1">
                          <a:effectLst/>
                        </a:rPr>
                        <a:t>Wireframes</a:t>
                      </a:r>
                      <a:endParaRPr lang="pt-BR" sz="1400" dirty="0"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>
                          <a:effectLst/>
                        </a:rPr>
                        <a:t>Figma</a:t>
                      </a:r>
                      <a:endParaRPr lang="pt-BR" sz="1400" dirty="0"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u="none" strike="noStrike" dirty="0">
                          <a:effectLst/>
                          <a:hlinkClick r:id="rId3"/>
                        </a:rPr>
                        <a:t>https://www.figma.com/file/gNtIb0ChdJ2fpL76LTYGqk/Wireframe-SPRINT-1?node-id=2%3A204</a:t>
                      </a:r>
                      <a:endParaRPr lang="pt-BR" sz="1400" dirty="0"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351717"/>
                  </a:ext>
                </a:extLst>
              </a:tr>
              <a:tr h="59358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effectLst/>
                        </a:rPr>
                        <a:t>Interface e Wireframes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effectLst/>
                        </a:rPr>
                        <a:t>Figma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u="none" strike="noStrike">
                          <a:effectLst/>
                          <a:hlinkClick r:id="rId4"/>
                        </a:rPr>
                        <a:t>https://www.figma.com/file/qplVlOZw3bnBCfI3p4B1Fc/Timebox</a:t>
                      </a:r>
                      <a:endParaRPr lang="pt-BR" sz="1400"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331836"/>
                  </a:ext>
                </a:extLst>
              </a:tr>
              <a:tr h="677316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effectLst/>
                        </a:rPr>
                        <a:t>Gerenciamento do Projeto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effectLst/>
                        </a:rPr>
                        <a:t>Kanban no GitHub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u="none" strike="noStrike" dirty="0">
                          <a:effectLst/>
                          <a:hlinkClick r:id="rId5"/>
                        </a:rPr>
                        <a:t>https://github.com/ICEI-PUC-Minas-PPLCC-TI/Timebox/projects/1</a:t>
                      </a:r>
                      <a:endParaRPr lang="pt-BR" sz="1400" dirty="0">
                        <a:effectLst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397003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42D783-B89A-4794-8D5E-BCDFCE4BDF95}"/>
              </a:ext>
            </a:extLst>
          </p:cNvPr>
          <p:cNvSpPr txBox="1"/>
          <p:nvPr/>
        </p:nvSpPr>
        <p:spPr>
          <a:xfrm>
            <a:off x="681790" y="93850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Relação de Ambientes de Trabalho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E66850-CDE5-4246-8899-A05EB8ECAC5C}"/>
              </a:ext>
            </a:extLst>
          </p:cNvPr>
          <p:cNvSpPr txBox="1"/>
          <p:nvPr/>
        </p:nvSpPr>
        <p:spPr>
          <a:xfrm>
            <a:off x="8810265" y="485394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1883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7C71D5D-A383-4292-9298-46EA8FE2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442985"/>
            <a:ext cx="8229600" cy="379200"/>
          </a:xfrm>
        </p:spPr>
        <p:txBody>
          <a:bodyPr/>
          <a:lstStyle/>
          <a:p>
            <a:pPr algn="l"/>
            <a:r>
              <a:rPr lang="pt-BR" sz="3600" dirty="0">
                <a:solidFill>
                  <a:srgbClr val="3D63A1"/>
                </a:solidFill>
              </a:rPr>
              <a:t>Metodologia do grupo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58016C-2F49-4A74-B4BC-B2F0BB71C289}"/>
              </a:ext>
            </a:extLst>
          </p:cNvPr>
          <p:cNvSpPr txBox="1"/>
          <p:nvPr/>
        </p:nvSpPr>
        <p:spPr>
          <a:xfrm>
            <a:off x="300789" y="3812914"/>
            <a:ext cx="85424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600" b="1" i="0" dirty="0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Gerenciamento do Projeto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 Edmar: Desenvolvimento de interface, códigos e interações HTML, CSS e </a:t>
            </a:r>
            <a:r>
              <a:rPr lang="pt-BR" b="0" i="0" dirty="0" err="1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JavaScript</a:t>
            </a:r>
            <a:endParaRPr lang="pt-BR" b="0" i="0" dirty="0">
              <a:solidFill>
                <a:srgbClr val="24292F"/>
              </a:solidFill>
              <a:effectLst/>
              <a:latin typeface="Fira Sans Extra Condensed" panose="020B05030500000200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 Thais: Documentação do projeto, códigos e interações HTML, CSS e </a:t>
            </a:r>
            <a:r>
              <a:rPr lang="pt-BR" b="0" i="0" dirty="0" err="1"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JavaScript</a:t>
            </a:r>
            <a:endParaRPr lang="pt-BR" b="0" i="0" dirty="0">
              <a:solidFill>
                <a:srgbClr val="24292F"/>
              </a:solidFill>
              <a:effectLst/>
              <a:latin typeface="Fira Sans Extra Condensed" panose="020B05030500000200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3BCEB0-13AD-45EA-98FD-427677909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89" y="913349"/>
            <a:ext cx="8617452" cy="28084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14264" rIns="9144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Gestão de código fonte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Para gestão do código fonte do software desenvolvido pela equipe, o grupo utiliza um processo baseado no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Git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Feature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Branch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 Workflow, mostrado na Figura a seguir. Desta forma, todas as manutenções no código são realizadas em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branches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 separados.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  </a:t>
            </a:r>
            <a:r>
              <a:rPr kumimoji="0" lang="pt-BR" altLang="pt-BR" sz="10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Fira Sans Extra Condensed" panose="020B0503050000020004" pitchFamily="34" charset="0"/>
              </a:rPr>
              <a:t>   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ira Sans Extra Condensed" panose="020B0503050000020004" pitchFamily="34" charset="0"/>
            </a:endParaRPr>
          </a:p>
        </p:txBody>
      </p:sp>
      <p:pic>
        <p:nvPicPr>
          <p:cNvPr id="3074" name="Picture 2" descr="image">
            <a:hlinkClick r:id="rId2"/>
            <a:extLst>
              <a:ext uri="{FF2B5EF4-FFF2-40B4-BE49-F238E27FC236}">
                <a16:creationId xmlns:a16="http://schemas.microsoft.com/office/drawing/2014/main" id="{4B5C505D-F874-4FEF-841B-643374A5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912983"/>
            <a:ext cx="54673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48BD4C9-518C-442F-AF4C-CEB015417489}"/>
              </a:ext>
            </a:extLst>
          </p:cNvPr>
          <p:cNvSpPr txBox="1"/>
          <p:nvPr/>
        </p:nvSpPr>
        <p:spPr>
          <a:xfrm>
            <a:off x="8810265" y="485394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062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7C71D5D-A383-4292-9298-46EA8FE2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36" y="423176"/>
            <a:ext cx="8229600" cy="379200"/>
          </a:xfrm>
        </p:spPr>
        <p:txBody>
          <a:bodyPr/>
          <a:lstStyle/>
          <a:p>
            <a:pPr algn="l"/>
            <a:r>
              <a:rPr lang="pt-BR" sz="3600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Arquitetura de solução - 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3D63A1"/>
                </a:solidFill>
                <a:effectLst/>
                <a:latin typeface="Fira Sans Extra Condensed" panose="020B0503050000020004" pitchFamily="34" charset="0"/>
              </a:rPr>
              <a:t>Projeto de Interface</a:t>
            </a:r>
            <a:b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</a:br>
            <a:endParaRPr lang="pt-BR" sz="3600" dirty="0">
              <a:solidFill>
                <a:srgbClr val="3D63A1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A6EFDD0-CCC1-4D9B-B335-89EC729D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5" y="679160"/>
            <a:ext cx="2661309" cy="18925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E91E52FF-EAF5-47D6-80B5-2953F320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05" y="2760340"/>
            <a:ext cx="2661309" cy="23323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501E34F-7DE2-430A-84E8-501D12FED6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999"/>
          <a:stretch/>
        </p:blipFill>
        <p:spPr>
          <a:xfrm>
            <a:off x="5220605" y="679160"/>
            <a:ext cx="2768601" cy="1892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CC2AC-F832-4477-BC5F-03B002D20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735" y="2760340"/>
            <a:ext cx="2196503" cy="2332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21DF33E-A677-4E11-89A6-DE4C3B0288AF}"/>
              </a:ext>
            </a:extLst>
          </p:cNvPr>
          <p:cNvSpPr txBox="1"/>
          <p:nvPr/>
        </p:nvSpPr>
        <p:spPr>
          <a:xfrm>
            <a:off x="8810265" y="485394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7915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7C71D5D-A383-4292-9298-46EA8FE2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0624"/>
            <a:ext cx="8229600" cy="379200"/>
          </a:xfrm>
        </p:spPr>
        <p:txBody>
          <a:bodyPr/>
          <a:lstStyle/>
          <a:p>
            <a:pPr algn="l"/>
            <a:r>
              <a:rPr lang="pt-BR" sz="3600" dirty="0">
                <a:solidFill>
                  <a:srgbClr val="3D63A1"/>
                </a:solidFill>
                <a:latin typeface="Fira Sans Extra Condensed" panose="020B0503050000020004" pitchFamily="34" charset="0"/>
              </a:rPr>
              <a:t>Implementação da solução - 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solidFill>
                  <a:srgbClr val="3D63A1"/>
                </a:solidFill>
                <a:effectLst/>
                <a:latin typeface="Fira Sans Extra Condensed" panose="020B0503050000020004" pitchFamily="34" charset="0"/>
              </a:rPr>
              <a:t>Template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3D63A1"/>
                </a:solidFill>
                <a:effectLst/>
                <a:latin typeface="Fira Sans Extra Condensed" panose="020B0503050000020004" pitchFamily="34" charset="0"/>
              </a:rPr>
              <a:t> do site</a:t>
            </a:r>
            <a:b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</a:br>
            <a:endParaRPr lang="pt-BR" sz="3600" dirty="0">
              <a:solidFill>
                <a:srgbClr val="3D63A1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AF6495-3416-4E71-AFAB-723C0BDDF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2" y="2870304"/>
            <a:ext cx="4238360" cy="1952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78F8F5-7BE4-40E0-8038-3AA503B0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08" y="619179"/>
            <a:ext cx="4253708" cy="1943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6399530-D6F9-4DC4-87E5-5500E0047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17" y="2870304"/>
            <a:ext cx="4228125" cy="19525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2">
            <a:extLst>
              <a:ext uri="{FF2B5EF4-FFF2-40B4-BE49-F238E27FC236}">
                <a16:creationId xmlns:a16="http://schemas.microsoft.com/office/drawing/2014/main" id="{1E1B14DC-6802-4AE4-827C-386A4334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4" y="619179"/>
            <a:ext cx="4253708" cy="19525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4502DAB-7953-45A8-A828-281FCA6B899C}"/>
              </a:ext>
            </a:extLst>
          </p:cNvPr>
          <p:cNvSpPr txBox="1"/>
          <p:nvPr/>
        </p:nvSpPr>
        <p:spPr>
          <a:xfrm>
            <a:off x="8810265" y="485394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1834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69F10-BA81-4BCA-B9FB-10131F92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>
                <a:solidFill>
                  <a:schemeClr val="accent4"/>
                </a:solidFill>
              </a:rPr>
              <a:t>Funcionalidades implementadas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8383D9-DFF8-4514-9E8B-D724409317C4}"/>
              </a:ext>
            </a:extLst>
          </p:cNvPr>
          <p:cNvSpPr txBox="1"/>
          <p:nvPr/>
        </p:nvSpPr>
        <p:spPr>
          <a:xfrm>
            <a:off x="770467" y="790675"/>
            <a:ext cx="10921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b="0" i="0" dirty="0">
                <a:solidFill>
                  <a:schemeClr val="accent3"/>
                </a:solidFill>
                <a:effectLst/>
                <a:latin typeface="-apple-system"/>
              </a:rPr>
              <a:t>•</a:t>
            </a:r>
          </a:p>
          <a:p>
            <a:pPr algn="l"/>
            <a:r>
              <a:rPr lang="pt-BR" sz="5400" b="0" i="0" dirty="0">
                <a:solidFill>
                  <a:schemeClr val="accent3"/>
                </a:solidFill>
                <a:effectLst/>
                <a:latin typeface="-apple-system"/>
              </a:rPr>
              <a:t>•</a:t>
            </a:r>
            <a:endParaRPr lang="pt-BR" sz="5400" dirty="0">
              <a:solidFill>
                <a:schemeClr val="accent3"/>
              </a:solidFill>
              <a:latin typeface="-apple-system"/>
            </a:endParaRPr>
          </a:p>
          <a:p>
            <a:pPr algn="l"/>
            <a:r>
              <a:rPr lang="pt-BR" sz="5400" b="0" i="0" dirty="0">
                <a:solidFill>
                  <a:schemeClr val="accent3"/>
                </a:solidFill>
                <a:effectLst/>
                <a:latin typeface="-apple-system"/>
              </a:rPr>
              <a:t>•</a:t>
            </a:r>
          </a:p>
          <a:p>
            <a:pPr algn="l"/>
            <a:r>
              <a:rPr lang="pt-BR" sz="5400" b="0" i="0" dirty="0">
                <a:solidFill>
                  <a:schemeClr val="accent3"/>
                </a:solidFill>
                <a:effectLst/>
                <a:latin typeface="-apple-system"/>
              </a:rPr>
              <a:t>•</a:t>
            </a:r>
          </a:p>
          <a:p>
            <a:r>
              <a:rPr lang="pt-BR" sz="5400" b="0" i="0" dirty="0">
                <a:solidFill>
                  <a:schemeClr val="accent3"/>
                </a:solidFill>
                <a:effectLst/>
                <a:latin typeface="-apple-system"/>
              </a:rPr>
              <a:t>•</a:t>
            </a:r>
            <a:endParaRPr lang="pt-BR" sz="5400" dirty="0">
              <a:solidFill>
                <a:schemeClr val="accent3"/>
              </a:solidFill>
              <a:latin typeface="-apple-system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7A3631-46E3-47E7-A378-ADDBC4F6F532}"/>
              </a:ext>
            </a:extLst>
          </p:cNvPr>
          <p:cNvSpPr txBox="1"/>
          <p:nvPr/>
        </p:nvSpPr>
        <p:spPr>
          <a:xfrm>
            <a:off x="1214966" y="1090291"/>
            <a:ext cx="6755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000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Sistema de recompensas para incentivo da utilização da ferramenta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810C77-FF0F-4959-A366-527D5B2220B3}"/>
              </a:ext>
            </a:extLst>
          </p:cNvPr>
          <p:cNvSpPr txBox="1"/>
          <p:nvPr/>
        </p:nvSpPr>
        <p:spPr>
          <a:xfrm>
            <a:off x="1214966" y="1909770"/>
            <a:ext cx="4740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000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Diversidades de cores para melhor usabilidade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632399-5BFA-4B96-A67A-DC460D6B3019}"/>
              </a:ext>
            </a:extLst>
          </p:cNvPr>
          <p:cNvSpPr txBox="1"/>
          <p:nvPr/>
        </p:nvSpPr>
        <p:spPr>
          <a:xfrm>
            <a:off x="1214966" y="2705593"/>
            <a:ext cx="274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000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Relatórios de tempo gasto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39498AC-FF7A-440B-9B17-7A5C97B7B751}"/>
              </a:ext>
            </a:extLst>
          </p:cNvPr>
          <p:cNvSpPr txBox="1"/>
          <p:nvPr/>
        </p:nvSpPr>
        <p:spPr>
          <a:xfrm>
            <a:off x="1214966" y="3515449"/>
            <a:ext cx="348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000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Sistema de alarmes e notificações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6D66CA7-7D42-4D2C-81DC-49FA0A368EDA}"/>
              </a:ext>
            </a:extLst>
          </p:cNvPr>
          <p:cNvSpPr txBox="1"/>
          <p:nvPr/>
        </p:nvSpPr>
        <p:spPr>
          <a:xfrm>
            <a:off x="1206499" y="4379495"/>
            <a:ext cx="4009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000" i="0" dirty="0">
                <a:solidFill>
                  <a:schemeClr val="tx1"/>
                </a:solidFill>
                <a:effectLst/>
                <a:latin typeface="Fira Sans Extra Condensed" panose="020B0503050000020004" pitchFamily="34" charset="0"/>
              </a:rPr>
              <a:t>Menu principal contendo resumo diário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5CFEB3D-6B81-485C-BEE6-30098F07B996}"/>
              </a:ext>
            </a:extLst>
          </p:cNvPr>
          <p:cNvSpPr txBox="1"/>
          <p:nvPr/>
        </p:nvSpPr>
        <p:spPr>
          <a:xfrm>
            <a:off x="8810265" y="4853940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403683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e of Tim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5959"/>
      </a:accent1>
      <a:accent2>
        <a:srgbClr val="F79256"/>
      </a:accent2>
      <a:accent3>
        <a:srgbClr val="FCC858"/>
      </a:accent3>
      <a:accent4>
        <a:srgbClr val="4C649E"/>
      </a:accent4>
      <a:accent5>
        <a:srgbClr val="A1B0E6"/>
      </a:accent5>
      <a:accent6>
        <a:srgbClr val="7FC99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504</Words>
  <Application>Microsoft Office PowerPoint</Application>
  <PresentationFormat>Apresentação na tela (16:9)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Roboto</vt:lpstr>
      <vt:lpstr>Fira Sans</vt:lpstr>
      <vt:lpstr>-apple-system</vt:lpstr>
      <vt:lpstr>Arial</vt:lpstr>
      <vt:lpstr>Fira Sans Extra Condensed</vt:lpstr>
      <vt:lpstr>Simple Light</vt:lpstr>
      <vt:lpstr>Use of Time Infographics by Slidesgo</vt:lpstr>
      <vt:lpstr>Administração do Tempo 3</vt:lpstr>
      <vt:lpstr>Problema</vt:lpstr>
      <vt:lpstr>Problema</vt:lpstr>
      <vt:lpstr>Resolução do Problema </vt:lpstr>
      <vt:lpstr>Metodologia do grupo</vt:lpstr>
      <vt:lpstr>Metodologia do grupo</vt:lpstr>
      <vt:lpstr>Arquitetura de solução - Projeto de Interface </vt:lpstr>
      <vt:lpstr>Implementação da solução - Template do site </vt:lpstr>
      <vt:lpstr>Funcionalidades implementadas</vt:lpstr>
      <vt:lpstr>Referências </vt:lpstr>
      <vt:lpstr>Fim da apresentação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Administração do Tempo 3</dc:title>
  <dc:creator>Thais Carmo</dc:creator>
  <cp:lastModifiedBy>Thais Carmo</cp:lastModifiedBy>
  <cp:revision>10</cp:revision>
  <dcterms:modified xsi:type="dcterms:W3CDTF">2021-12-14T22:39:14Z</dcterms:modified>
</cp:coreProperties>
</file>